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0" r:id="rId12"/>
    <p:sldId id="271" r:id="rId13"/>
    <p:sldId id="266" r:id="rId14"/>
    <p:sldId id="267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7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95031-FFC6-4ABA-93FE-ECD8A2FD713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59FCD-B8A8-4989-9855-B516CC5F7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E76F-8C08-4ECA-9EA2-7B6F9E20D4C5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3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9DF-A8AC-4C48-870B-6BF1613805AD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D47F-8867-4954-AC77-370D8650D971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4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0C48-4744-49D2-87C5-33B3FC2E9139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0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CA37-98F1-45A2-9B60-99B64F79BBCB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364-E04F-4783-B016-11921998DDE1}" type="datetime1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3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19E-60D2-405F-BBDE-666B32490C92}" type="datetime1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2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FB6-EC41-4772-9050-07E0AB55158A}" type="datetime1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95F-C731-4184-9362-E28806673A85}" type="datetime1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9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6D8-E973-44DD-9EC2-0356E1541141}" type="datetime1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2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03DB-A2C5-428A-9511-527F7FFC93BA}" type="datetime1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6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94-E0D4-4E65-88E8-D98454706152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3787C-43C4-41DC-BBC2-5A169770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Communication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Rohan Samarajiva</a:t>
            </a:r>
          </a:p>
          <a:p>
            <a:r>
              <a:rPr lang="en-US" dirty="0" smtClean="0"/>
              <a:t>66</a:t>
            </a:r>
            <a:r>
              <a:rPr lang="en-US" baseline="30000" dirty="0" smtClean="0"/>
              <a:t>th</a:t>
            </a:r>
            <a:r>
              <a:rPr lang="en-US" dirty="0" smtClean="0"/>
              <a:t> Founder’s Day Oration, </a:t>
            </a:r>
            <a:r>
              <a:rPr lang="en-US" dirty="0" err="1" smtClean="0"/>
              <a:t>Thurstan</a:t>
            </a:r>
            <a:r>
              <a:rPr lang="en-US" dirty="0" smtClean="0"/>
              <a:t> College, 11 January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distinguishes humans from animals?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Tools?</a:t>
            </a:r>
          </a:p>
          <a:p>
            <a:pPr lvl="1"/>
            <a:r>
              <a:rPr lang="en-US" dirty="0" smtClean="0"/>
              <a:t>Monkeys make tools.  Even crows do</a:t>
            </a:r>
          </a:p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39156"/>
            <a:ext cx="5181600" cy="37242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distinguishes humans from animals?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Language?</a:t>
            </a:r>
          </a:p>
          <a:p>
            <a:pPr lvl="1"/>
            <a:r>
              <a:rPr lang="en-US" dirty="0"/>
              <a:t>Dolphins and whales have language</a:t>
            </a:r>
          </a:p>
          <a:p>
            <a:pPr lvl="1"/>
            <a:r>
              <a:rPr lang="en-US" dirty="0"/>
              <a:t>Perhaps even our beloved and mistreated elephants?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0688"/>
            <a:ext cx="5181600" cy="37672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1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telling?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just Homo Erectus, but </a:t>
            </a:r>
            <a:endParaRPr lang="en-US" dirty="0"/>
          </a:p>
          <a:p>
            <a:r>
              <a:rPr lang="en-US" dirty="0"/>
              <a:t>Homo </a:t>
            </a:r>
            <a:r>
              <a:rPr lang="en-US" dirty="0" err="1"/>
              <a:t>Narrans</a:t>
            </a:r>
            <a:r>
              <a:rPr lang="en-US" dirty="0"/>
              <a:t>.  The story-telling animal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 should tell stories,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Stories work across all formats</a:t>
            </a:r>
          </a:p>
          <a:p>
            <a:pPr lvl="1"/>
            <a:r>
              <a:rPr lang="en-US" dirty="0" smtClean="0"/>
              <a:t>Television, the most powerful medium, is all about stories</a:t>
            </a:r>
          </a:p>
          <a:p>
            <a:pPr lvl="2"/>
            <a:r>
              <a:rPr lang="en-US" dirty="0" smtClean="0"/>
              <a:t>Though our politicians still do not seem to get it</a:t>
            </a:r>
          </a:p>
          <a:p>
            <a:pPr lvl="1"/>
            <a:r>
              <a:rPr lang="en-US" dirty="0" smtClean="0"/>
              <a:t>Radio appears to be reverting to its core function as a story-telling medium</a:t>
            </a:r>
          </a:p>
          <a:p>
            <a:pPr lvl="2"/>
            <a:r>
              <a:rPr lang="en-US" dirty="0" smtClean="0"/>
              <a:t>My generation remembers </a:t>
            </a:r>
            <a:r>
              <a:rPr lang="en-US" dirty="0" err="1" smtClean="0"/>
              <a:t>Muvanpalassa</a:t>
            </a:r>
            <a:endParaRPr lang="en-US" dirty="0" smtClean="0"/>
          </a:p>
          <a:p>
            <a:pPr lvl="1"/>
            <a:r>
              <a:rPr lang="en-US" dirty="0" smtClean="0"/>
              <a:t>Internet is creating new opportunities for story telling</a:t>
            </a:r>
          </a:p>
          <a:p>
            <a:pPr lvl="2"/>
            <a:r>
              <a:rPr lang="en-US" dirty="0" smtClean="0"/>
              <a:t>Blogs</a:t>
            </a:r>
          </a:p>
          <a:p>
            <a:pPr lvl="2"/>
            <a:r>
              <a:rPr lang="en-US" dirty="0" smtClean="0"/>
              <a:t>Facebook</a:t>
            </a:r>
          </a:p>
          <a:p>
            <a:pPr lvl="2"/>
            <a:r>
              <a:rPr lang="en-US" dirty="0" smtClean="0"/>
              <a:t>Even Twitter</a:t>
            </a:r>
          </a:p>
          <a:p>
            <a:pPr lvl="1"/>
            <a:r>
              <a:rPr lang="en-US" dirty="0" smtClean="0"/>
              <a:t>But never forget the power of co-presence, like we are experiencing now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tell good stories?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 Homo </a:t>
            </a:r>
            <a:r>
              <a:rPr lang="en-US" dirty="0" err="1" smtClean="0"/>
              <a:t>Narrans</a:t>
            </a:r>
            <a:r>
              <a:rPr lang="en-US" dirty="0" smtClean="0"/>
              <a:t>, we all have stories</a:t>
            </a:r>
          </a:p>
          <a:p>
            <a:pPr lvl="1"/>
            <a:r>
              <a:rPr lang="en-US" dirty="0" smtClean="0"/>
              <a:t>But some stories are better than others</a:t>
            </a:r>
          </a:p>
          <a:p>
            <a:pPr lvl="1"/>
            <a:r>
              <a:rPr lang="en-US" dirty="0" smtClean="0"/>
              <a:t>And some people are better at telling stories than others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1750" y="1996281"/>
            <a:ext cx="4762500" cy="40100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a beginning, a middle and an end</a:t>
            </a:r>
          </a:p>
          <a:p>
            <a:r>
              <a:rPr lang="en-US" dirty="0" smtClean="0"/>
              <a:t>Has a central theme, or a “moral”</a:t>
            </a:r>
          </a:p>
          <a:p>
            <a:pPr lvl="1"/>
            <a:r>
              <a:rPr lang="en-US" dirty="0" smtClean="0"/>
              <a:t>The parts hang together; nothing </a:t>
            </a:r>
            <a:r>
              <a:rPr lang="en-US" smtClean="0"/>
              <a:t>is extraneous</a:t>
            </a:r>
            <a:endParaRPr lang="en-US" dirty="0" smtClean="0"/>
          </a:p>
          <a:p>
            <a:r>
              <a:rPr lang="en-US" dirty="0"/>
              <a:t>Has suspense: Make listener want to know the </a:t>
            </a:r>
            <a:r>
              <a:rPr lang="en-US" dirty="0" smtClean="0"/>
              <a:t>ending</a:t>
            </a:r>
          </a:p>
          <a:p>
            <a:pPr lvl="1"/>
            <a:r>
              <a:rPr lang="en-US" dirty="0" smtClean="0"/>
              <a:t>A problem or a puzzle that is solved</a:t>
            </a:r>
          </a:p>
          <a:p>
            <a:r>
              <a:rPr lang="en-US" dirty="0" smtClean="0"/>
              <a:t>Helps if sex and/or violence are involved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story teller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Puts himself in the shoes of the audience</a:t>
            </a:r>
          </a:p>
          <a:p>
            <a:pPr lvl="1"/>
            <a:r>
              <a:rPr lang="en-US" dirty="0" smtClean="0"/>
              <a:t>Empathy, the most important skill of all</a:t>
            </a:r>
          </a:p>
          <a:p>
            <a:pPr lvl="2"/>
            <a:r>
              <a:rPr lang="en-US" dirty="0" smtClean="0"/>
              <a:t>The more one knows about the audience better the reception of the story  </a:t>
            </a:r>
          </a:p>
          <a:p>
            <a:pPr lvl="2"/>
            <a:r>
              <a:rPr lang="en-US" dirty="0" smtClean="0"/>
              <a:t>Includes listening (in interpersonal contexts)</a:t>
            </a:r>
          </a:p>
          <a:p>
            <a:r>
              <a:rPr lang="en-US" dirty="0" smtClean="0"/>
              <a:t>Takes some risks, makes herself vulnerable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Anyone can be a good communicator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2109787"/>
            <a:ext cx="67913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Thurstan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Founding Principal was </a:t>
            </a:r>
            <a:r>
              <a:rPr lang="en-US" dirty="0" err="1" smtClean="0"/>
              <a:t>Mr</a:t>
            </a:r>
            <a:r>
              <a:rPr lang="en-US" dirty="0" smtClean="0"/>
              <a:t> Earle </a:t>
            </a:r>
            <a:r>
              <a:rPr lang="en-US" dirty="0" err="1" smtClean="0"/>
              <a:t>Schokman</a:t>
            </a:r>
            <a:r>
              <a:rPr lang="en-US" dirty="0" smtClean="0"/>
              <a:t>, who had studied at </a:t>
            </a:r>
            <a:r>
              <a:rPr lang="en-US" dirty="0" err="1" smtClean="0"/>
              <a:t>Kingswood</a:t>
            </a:r>
            <a:r>
              <a:rPr lang="en-US" dirty="0" smtClean="0"/>
              <a:t> College, Kandy, where my father taught, and later taught at Trinity College</a:t>
            </a:r>
          </a:p>
          <a:p>
            <a:pPr lvl="1"/>
            <a:r>
              <a:rPr lang="en-US" dirty="0" smtClean="0"/>
              <a:t>The Kandy influence can be seen in our colors, the same as those of Trinity</a:t>
            </a:r>
          </a:p>
          <a:p>
            <a:pPr lvl="1"/>
            <a:r>
              <a:rPr lang="en-US" dirty="0" smtClean="0"/>
              <a:t>But different.  Our motto is “</a:t>
            </a:r>
            <a:r>
              <a:rPr lang="si-LK" dirty="0" smtClean="0"/>
              <a:t>තමසො මා ජ්‍යෝතිර්ගමය”</a:t>
            </a:r>
            <a:endParaRPr lang="en-US" dirty="0" smtClean="0"/>
          </a:p>
          <a:p>
            <a:r>
              <a:rPr lang="en-US" dirty="0" smtClean="0"/>
              <a:t>It did not have a primary school, it was Grade 6 (Year 7) and up</a:t>
            </a:r>
          </a:p>
          <a:p>
            <a:r>
              <a:rPr lang="en-US" dirty="0" smtClean="0"/>
              <a:t>It was small; everyone knew everyone else</a:t>
            </a:r>
          </a:p>
          <a:p>
            <a:r>
              <a:rPr lang="en-US" dirty="0" smtClean="0"/>
              <a:t>I entered Grade 6 in 1964 through the scholarship exam and left in 1971, after seven years of schooling in Middle School and College</a:t>
            </a:r>
          </a:p>
          <a:p>
            <a:pPr lvl="1"/>
            <a:r>
              <a:rPr lang="en-US" dirty="0" err="1" smtClean="0"/>
              <a:t>Priya</a:t>
            </a:r>
            <a:r>
              <a:rPr lang="en-US" dirty="0" smtClean="0"/>
              <a:t> </a:t>
            </a:r>
            <a:r>
              <a:rPr lang="en-US" dirty="0" err="1" smtClean="0"/>
              <a:t>Paranavitane</a:t>
            </a:r>
            <a:r>
              <a:rPr lang="en-US" dirty="0" smtClean="0"/>
              <a:t> was a Head Prefect and Captain</a:t>
            </a:r>
          </a:p>
          <a:p>
            <a:pPr lvl="1"/>
            <a:r>
              <a:rPr lang="en-US" dirty="0" smtClean="0"/>
              <a:t>Kumar </a:t>
            </a:r>
            <a:r>
              <a:rPr lang="en-US" dirty="0" err="1" smtClean="0"/>
              <a:t>Dewapura</a:t>
            </a:r>
            <a:r>
              <a:rPr lang="en-US" dirty="0" smtClean="0"/>
              <a:t>, a major figure in garment industry, was senior to me</a:t>
            </a:r>
          </a:p>
          <a:p>
            <a:pPr lvl="1"/>
            <a:r>
              <a:rPr lang="en-US" dirty="0" smtClean="0"/>
              <a:t>Many contemporaries distinguished themselves in the armed forces</a:t>
            </a:r>
          </a:p>
          <a:p>
            <a:r>
              <a:rPr lang="en-US" dirty="0" smtClean="0"/>
              <a:t>If not for my father, who passed away in 2012, and 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Wijedasa</a:t>
            </a:r>
            <a:r>
              <a:rPr lang="en-US" dirty="0" smtClean="0"/>
              <a:t>, my </a:t>
            </a:r>
            <a:r>
              <a:rPr lang="en-US" dirty="0" err="1" smtClean="0"/>
              <a:t>maths</a:t>
            </a:r>
            <a:r>
              <a:rPr lang="en-US" dirty="0" smtClean="0"/>
              <a:t> teacher who also passed away around that time, I would not have spent seven years at </a:t>
            </a:r>
            <a:r>
              <a:rPr lang="en-US" dirty="0" err="1" smtClean="0"/>
              <a:t>Thurstan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and our formation at </a:t>
            </a:r>
            <a:r>
              <a:rPr lang="en-US" dirty="0" err="1" smtClean="0"/>
              <a:t>Thurstan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my strong memories is speaking on “Perseverance” in English on this very stage when I was a student in </a:t>
            </a:r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Wijepala’s</a:t>
            </a:r>
            <a:r>
              <a:rPr lang="en-US" dirty="0" smtClean="0"/>
              <a:t> Grade 6 class</a:t>
            </a:r>
          </a:p>
          <a:p>
            <a:pPr lvl="1"/>
            <a:r>
              <a:rPr lang="en-US" dirty="0" smtClean="0"/>
              <a:t>Both communication and perseverance have defined everything I have done since then</a:t>
            </a:r>
          </a:p>
          <a:p>
            <a:r>
              <a:rPr lang="en-US" dirty="0" smtClean="0"/>
              <a:t>I cannot imagine that my College mates succeeded in leading men in battle lacking communication skills</a:t>
            </a:r>
          </a:p>
          <a:p>
            <a:r>
              <a:rPr lang="en-US" dirty="0" smtClean="0"/>
              <a:t>Or that my College mates who redefined the industrial landscape of Sri Lanka did so without being effective communicators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did we get all our communication skills from school?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mother, an English teacher at </a:t>
            </a:r>
            <a:r>
              <a:rPr lang="en-US" dirty="0" err="1" smtClean="0"/>
              <a:t>Gothami</a:t>
            </a:r>
            <a:r>
              <a:rPr lang="en-US" dirty="0" smtClean="0"/>
              <a:t> </a:t>
            </a:r>
            <a:r>
              <a:rPr lang="en-US" dirty="0" err="1" smtClean="0"/>
              <a:t>Balika</a:t>
            </a:r>
            <a:r>
              <a:rPr lang="en-US" dirty="0" smtClean="0"/>
              <a:t>, coached me on public  speaking</a:t>
            </a:r>
          </a:p>
          <a:p>
            <a:r>
              <a:rPr lang="en-US" dirty="0" smtClean="0"/>
              <a:t>We all learned “on the job”</a:t>
            </a:r>
          </a:p>
          <a:p>
            <a:pPr lvl="1"/>
            <a:r>
              <a:rPr lang="en-US" dirty="0" smtClean="0"/>
              <a:t>I was on the English and Sinhala debating teams at Law College but did not do debating at </a:t>
            </a:r>
            <a:r>
              <a:rPr lang="en-US" dirty="0" err="1" smtClean="0"/>
              <a:t>Thurstan</a:t>
            </a:r>
            <a:endParaRPr lang="en-US" dirty="0" smtClean="0"/>
          </a:p>
          <a:p>
            <a:pPr lvl="2"/>
            <a:r>
              <a:rPr lang="en-US" dirty="0" smtClean="0"/>
              <a:t>It was student politics at Peradeniya that prepared me </a:t>
            </a:r>
          </a:p>
          <a:p>
            <a:r>
              <a:rPr lang="en-US" dirty="0" smtClean="0"/>
              <a:t>It was during the rag at Peradeniya that I truly understood the value of effective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enough about me and the old days at </a:t>
            </a:r>
            <a:r>
              <a:rPr lang="en-US" dirty="0" err="1" smtClean="0"/>
              <a:t>Thurstan</a:t>
            </a:r>
            <a:r>
              <a:rPr lang="en-US" dirty="0" smtClean="0"/>
              <a:t> . . 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talk about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good communication?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30" y="1758551"/>
            <a:ext cx="9622970" cy="47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That was public. How about interpersonal?</a:t>
            </a:r>
            <a:br>
              <a:rPr lang="en-US" dirty="0" smtClean="0"/>
            </a:br>
            <a:r>
              <a:rPr lang="en-US" sz="3600" dirty="0" smtClean="0"/>
              <a:t>624 run partnership not possible without good communication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43" y="1828800"/>
            <a:ext cx="8737600" cy="45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what are the outcomes of bad communication?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971" y="1570037"/>
            <a:ext cx="5944115" cy="18553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8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1001486" y="2057400"/>
            <a:ext cx="10000342" cy="381158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Senior </a:t>
            </a:r>
            <a:r>
              <a:rPr lang="en-US" dirty="0"/>
              <a:t>Parliamentarians listening to 2016 Budget Speech</a:t>
            </a:r>
          </a:p>
          <a:p>
            <a:r>
              <a:rPr lang="en-US" dirty="0"/>
              <a:t>Luckily not delivered by a person associated with </a:t>
            </a:r>
            <a:r>
              <a:rPr lang="en-US" dirty="0" err="1"/>
              <a:t>Thurstan</a:t>
            </a:r>
            <a:endParaRPr lang="en-US" dirty="0"/>
          </a:p>
          <a:p>
            <a:pPr lvl="1"/>
            <a:r>
              <a:rPr lang="en-US" dirty="0"/>
              <a:t>It’s a person from the school next door who said he did not pay attention at Sinhala class</a:t>
            </a:r>
          </a:p>
          <a:p>
            <a:pPr lvl="1"/>
            <a:r>
              <a:rPr lang="en-US" dirty="0"/>
              <a:t>But did he pay attention even in English class?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key ingredients of effective communication?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787C-43C4-41DC-BBC2-5A16977083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5591</TotalTime>
  <Words>731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Iskoola Pota</vt:lpstr>
      <vt:lpstr>Office Theme</vt:lpstr>
      <vt:lpstr>Communication</vt:lpstr>
      <vt:lpstr>Thurstan</vt:lpstr>
      <vt:lpstr>Communication and our formation at Thurstan</vt:lpstr>
      <vt:lpstr>But did we get all our communication skills from school?</vt:lpstr>
      <vt:lpstr>But enough about me and the old days at Thurstan . . . </vt:lpstr>
      <vt:lpstr>What is good communication?</vt:lpstr>
      <vt:lpstr>That was public. How about interpersonal? 624 run partnership not possible without good communication</vt:lpstr>
      <vt:lpstr>And what are the outcomes of bad communication?</vt:lpstr>
      <vt:lpstr>What are the key ingredients of effective communication?</vt:lpstr>
      <vt:lpstr>What distinguishes humans from animals?</vt:lpstr>
      <vt:lpstr>What distinguishes humans from animals?</vt:lpstr>
      <vt:lpstr>Story telling?</vt:lpstr>
      <vt:lpstr>So we should tell stories, well</vt:lpstr>
      <vt:lpstr>How do we tell good stories?</vt:lpstr>
      <vt:lpstr>A good story</vt:lpstr>
      <vt:lpstr>A good story teller</vt:lpstr>
      <vt:lpstr>Anyone can be a good communicator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governance in cross-border economic relations</dc:title>
  <dc:creator>Rohan Samarajiva</dc:creator>
  <cp:lastModifiedBy>Rohan Samarajiva</cp:lastModifiedBy>
  <cp:revision>111</cp:revision>
  <dcterms:created xsi:type="dcterms:W3CDTF">2015-09-23T06:45:20Z</dcterms:created>
  <dcterms:modified xsi:type="dcterms:W3CDTF">2016-01-11T06:04:37Z</dcterms:modified>
</cp:coreProperties>
</file>